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9" r:id="rId2"/>
    <p:sldId id="267" r:id="rId3"/>
    <p:sldId id="259" r:id="rId4"/>
    <p:sldId id="271" r:id="rId5"/>
    <p:sldId id="270" r:id="rId6"/>
    <p:sldId id="266" r:id="rId7"/>
    <p:sldId id="272" r:id="rId8"/>
    <p:sldId id="256" r:id="rId9"/>
    <p:sldId id="260" r:id="rId10"/>
    <p:sldId id="257" r:id="rId11"/>
    <p:sldId id="264" r:id="rId12"/>
    <p:sldId id="258" r:id="rId13"/>
    <p:sldId id="261" r:id="rId14"/>
    <p:sldId id="26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5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55A55-E888-4061-B4F0-5A1AF759AB75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99964-F5D7-4330-931E-0860FE2E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6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D3710-33AF-66DC-48DC-A46DB2FF9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653F5A-66E9-1419-667B-CC0E6B657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1DF86-A5DB-2F28-0DED-562F0BC79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E671-C949-4095-A50C-E77C81477879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187FA-EF12-EC50-AB5A-AC0AC18D6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9000F-9DF6-02C9-4C31-4136B10B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2163D-DE37-45E1-94DC-64D18ED0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05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BCA13-B6C1-FDB7-5DB7-4C8E6547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CA14C6-4686-9812-B745-7D9A147A6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70BE8-8300-671D-62F5-918BA778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E671-C949-4095-A50C-E77C81477879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3C65D-B180-6E89-56E6-1F89C1BB3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65476-5C2E-6883-EC1B-5F573B17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2163D-DE37-45E1-94DC-64D18ED0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0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CFC686-56F9-526A-FAA3-4EBCA38194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05244-84A1-8C1C-3179-E19C9EE29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87025-1FD2-F1EE-20F0-BB4E27D1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E671-C949-4095-A50C-E77C81477879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ACF67-5F9B-C5DF-CE9F-812438C2F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71080-8A73-CE6E-2F16-2F47F2B9F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2163D-DE37-45E1-94DC-64D18ED0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5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CCDF-0E49-BE79-B755-9F677865E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C349C-7E7C-168B-4B96-CE1691F4A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81CFA-FD3A-BDA4-15D0-5092C5392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E671-C949-4095-A50C-E77C81477879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AE8FD-D6DF-FB7E-C651-4B3FB04EF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21766-2554-6C85-745E-99A23669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2163D-DE37-45E1-94DC-64D18ED0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80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8632-5B47-CFAC-54B5-00782313A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BF93E-3059-F912-350E-B2A8A0115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0B726-CAD9-5C8C-F457-0D56B06D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E671-C949-4095-A50C-E77C81477879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C66D5-2D37-9654-D741-FDBFBBD5D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5DEAC-6939-6047-1670-C5314481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2163D-DE37-45E1-94DC-64D18ED0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8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14DD0-917A-CF99-6A12-206A622F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9C125-ECAA-6E92-ADAE-49DECB356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66C0B-E401-A0C9-D520-83B7E56D4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58DF3-87D4-D4B1-F8E1-0D17CB369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E671-C949-4095-A50C-E77C81477879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1EB15-F153-5E0F-F272-35E7A48E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73908-61CC-39AB-A01D-0A41CDE0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2163D-DE37-45E1-94DC-64D18ED0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95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FAD8-E96F-2B0E-226D-34B182E7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FADD8-DC48-BADB-B70F-0F2E1FE91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640AF9-D7AE-4F31-A840-51700209A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476ED-3733-4CD4-037A-53801808C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1E1E7E-8315-5300-850F-1314540425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CAF0BE-708F-C756-C1D0-F8D9D6A6F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E671-C949-4095-A50C-E77C81477879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A44717-7E71-6DB3-43B5-0D0971DDF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927B23-7BBA-E7B9-DA5D-DCC5271E9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2163D-DE37-45E1-94DC-64D18ED0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7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760EA-B7E2-22FA-F2BF-BD46CCE0B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6BFFF6-4274-7EEC-867B-41D6895EE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E671-C949-4095-A50C-E77C81477879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549999-9F8C-4EFF-011D-8EF54442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F220E-9D8F-A81E-E750-4298037A7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2163D-DE37-45E1-94DC-64D18ED0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7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3DC9CC-9444-A9E6-73EB-85E2B5CD6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E671-C949-4095-A50C-E77C81477879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8BCE4-52F2-4029-63D9-F8460F3B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B93D1-8710-B6FA-5218-7F38F893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2163D-DE37-45E1-94DC-64D18ED0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76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BC33E-115E-BC4E-39C2-B4B779FF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CFD00-ED06-CE49-553A-A98B22E47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05ACF-E5BF-05E6-8BBF-D1AC3F143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2A2CD-6B5A-7CDD-633E-585C86502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E671-C949-4095-A50C-E77C81477879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E6721-795A-027E-CB69-614A846AC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F09BA-2DD1-C280-DB13-9EEF8B7C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2163D-DE37-45E1-94DC-64D18ED0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83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51F4-D2B0-A4E8-C2AD-592EAE181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2944-C0B2-E894-D54D-90EA939DF8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6E6D1-4B92-5780-CE9E-C31D54049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E92DA-F1C6-2B08-9015-EC1F01589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E671-C949-4095-A50C-E77C81477879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3E9B5-7214-EBA2-3349-129448B6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4945D-366A-DF7F-B56A-8A4575755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2163D-DE37-45E1-94DC-64D18ED0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1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A61E10-80F4-4418-2CAF-1C5DDE5D6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550E6-49C6-0DA7-E12D-FB1527B10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5DB87-215C-CE60-4C63-E42FC9E8B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BE671-C949-4095-A50C-E77C81477879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39DAD-2A61-1D67-CB18-D08FDD45D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7E19E-73A8-FB00-CFF6-2394C424B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2163D-DE37-45E1-94DC-64D18ED0B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6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beo6@njit.edu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7B9F0D0-AA16-A4F1-9195-F63A4E04D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364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Brian O’Donnell</a:t>
            </a:r>
          </a:p>
          <a:p>
            <a:r>
              <a:rPr lang="en-US" dirty="0"/>
              <a:t>Dale </a:t>
            </a:r>
            <a:r>
              <a:rPr lang="en-US"/>
              <a:t>Gary, Gregory Fleishman, Bin Chen</a:t>
            </a:r>
          </a:p>
          <a:p>
            <a:r>
              <a:rPr lang="en-US" dirty="0"/>
              <a:t>NJIT – Center For Solar Terrestrial Research </a:t>
            </a:r>
          </a:p>
          <a:p>
            <a:r>
              <a:rPr lang="en-US" dirty="0"/>
              <a:t>SPD - 2023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3F9A1-92F2-6F6B-A108-23C877AB0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0530" y="250956"/>
            <a:ext cx="9889375" cy="2387600"/>
          </a:xfrm>
        </p:spPr>
        <p:txBody>
          <a:bodyPr>
            <a:normAutofit/>
          </a:bodyPr>
          <a:lstStyle/>
          <a:p>
            <a:r>
              <a:rPr lang="en-US" sz="4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Spatially-Resolved Transport Parameters in Solar Flares</a:t>
            </a:r>
            <a:endParaRPr lang="en-US" sz="4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0B5BB2D-DFE6-E905-25BA-991A8FF4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2972" y="4966856"/>
            <a:ext cx="3008638" cy="189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CE8AF7-786E-5234-18E1-E9103066A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901" y="5484488"/>
            <a:ext cx="2973099" cy="137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65376F-9870-4E6A-2518-ACFEC5721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98"/>
            <a:ext cx="2851517" cy="28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292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FE88E3-E975-6EF9-8179-5FF438942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7" t="2515" r="6460"/>
          <a:stretch/>
        </p:blipFill>
        <p:spPr>
          <a:xfrm>
            <a:off x="5514568" y="1587577"/>
            <a:ext cx="6810436" cy="451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04769B-0850-A000-808B-EAD97ECC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05" y="-227722"/>
            <a:ext cx="10515600" cy="1325563"/>
          </a:xfrm>
        </p:spPr>
        <p:txBody>
          <a:bodyPr/>
          <a:lstStyle/>
          <a:p>
            <a:r>
              <a:rPr lang="en-US" dirty="0"/>
              <a:t>Quick STIX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CF379-0A89-37FA-8AF1-AC1F2E505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4" y="2544003"/>
            <a:ext cx="5875867" cy="1614560"/>
          </a:xfrm>
        </p:spPr>
        <p:txBody>
          <a:bodyPr>
            <a:normAutofit/>
          </a:bodyPr>
          <a:lstStyle/>
          <a:p>
            <a:r>
              <a:rPr lang="en-US" sz="2400" dirty="0"/>
              <a:t>STIX was at ~.6AU, so time difference ~3min </a:t>
            </a:r>
          </a:p>
          <a:p>
            <a:pPr lvl="1"/>
            <a:r>
              <a:rPr lang="en-US" sz="2000" dirty="0"/>
              <a:t>(sorry for the hand alignment!)</a:t>
            </a:r>
          </a:p>
          <a:p>
            <a:r>
              <a:rPr lang="en-US" sz="2400" dirty="0"/>
              <a:t>The Radio spike is very X-ray poor!</a:t>
            </a:r>
          </a:p>
        </p:txBody>
      </p:sp>
    </p:spTree>
    <p:extLst>
      <p:ext uri="{BB962C8B-B14F-4D97-AF65-F5344CB8AC3E}">
        <p14:creationId xmlns:p14="http://schemas.microsoft.com/office/powerpoint/2010/main" val="4095915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A06E-39EE-FEF1-B7A3-C7C5590A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2021_09_20_4_box_50">
            <a:hlinkClick r:id="" action="ppaction://media"/>
            <a:extLst>
              <a:ext uri="{FF2B5EF4-FFF2-40B4-BE49-F238E27FC236}">
                <a16:creationId xmlns:a16="http://schemas.microsoft.com/office/drawing/2014/main" id="{150E6426-E760-92C0-A0A9-FD89C47316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16" y="-16128"/>
            <a:ext cx="11877368" cy="6874128"/>
          </a:xfrm>
        </p:spPr>
      </p:pic>
    </p:spTree>
    <p:extLst>
      <p:ext uri="{BB962C8B-B14F-4D97-AF65-F5344CB8AC3E}">
        <p14:creationId xmlns:p14="http://schemas.microsoft.com/office/powerpoint/2010/main" val="377570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905267-54B3-4A44-DC43-3FF0EB1D7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234" y="-118858"/>
            <a:ext cx="4885793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9D8EB5-1063-6AD9-8278-D4B2A8D7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23" y="3236115"/>
            <a:ext cx="6796548" cy="35624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C8FD1F-7B1A-0E8E-27E8-7CEE6342C388}"/>
              </a:ext>
            </a:extLst>
          </p:cNvPr>
          <p:cNvSpPr txBox="1"/>
          <p:nvPr/>
        </p:nvSpPr>
        <p:spPr>
          <a:xfrm>
            <a:off x="301542" y="617888"/>
            <a:ext cx="8097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fits so well I have to question my error 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Fit as a single gaussian injection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With a simple decay in the optically thick frequencies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And a mixed decay in the optically thin frequencies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Fitting box </a:t>
            </a:r>
            <a:r>
              <a:rPr lang="en-US" sz="2400" dirty="0" err="1"/>
              <a:t>i</a:t>
            </a:r>
            <a:r>
              <a:rPr lang="en-US" sz="2400" dirty="0"/>
              <a:t>) vs box ii) also shows very similar fits except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Box ii) injection is ~.5 second later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Box ii) amplitudes are higher for lower frequencies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B4186A-619C-0E3D-1E83-6B253F42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7" y="-286401"/>
            <a:ext cx="8097721" cy="1325563"/>
          </a:xfrm>
        </p:spPr>
        <p:txBody>
          <a:bodyPr/>
          <a:lstStyle/>
          <a:p>
            <a:r>
              <a:rPr lang="en-US" dirty="0"/>
              <a:t> PIP_Decomp Fits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0CC58-4126-E5EB-06EB-F6FCB09A0579}"/>
              </a:ext>
            </a:extLst>
          </p:cNvPr>
          <p:cNvSpPr txBox="1"/>
          <p:nvPr/>
        </p:nvSpPr>
        <p:spPr>
          <a:xfrm>
            <a:off x="10907516" y="730332"/>
            <a:ext cx="32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6C93F-9296-9886-C55E-DE06006DC41C}"/>
              </a:ext>
            </a:extLst>
          </p:cNvPr>
          <p:cNvSpPr txBox="1"/>
          <p:nvPr/>
        </p:nvSpPr>
        <p:spPr>
          <a:xfrm>
            <a:off x="11012585" y="1368101"/>
            <a:ext cx="43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ii)</a:t>
            </a:r>
          </a:p>
        </p:txBody>
      </p:sp>
    </p:spTree>
    <p:extLst>
      <p:ext uri="{BB962C8B-B14F-4D97-AF65-F5344CB8AC3E}">
        <p14:creationId xmlns:p14="http://schemas.microsoft.com/office/powerpoint/2010/main" val="21066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B7CB23-6C0E-814C-AE0E-D6640C63B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201"/>
            <a:ext cx="4678805" cy="6869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04F3FA-7711-1D25-4474-D1B449BB6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3" y="-274320"/>
            <a:ext cx="4201391" cy="1325563"/>
          </a:xfrm>
        </p:spPr>
        <p:txBody>
          <a:bodyPr/>
          <a:lstStyle/>
          <a:p>
            <a:r>
              <a:rPr lang="en-US" dirty="0"/>
              <a:t>Except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6A773-69F3-FDC1-2FCE-4D9930AD7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0008"/>
            <a:ext cx="6697133" cy="3215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loop is too dense for 30s trapping, especially given the fit energy distribution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(Melrose &amp; Brown 1976) </a:t>
            </a:r>
          </a:p>
          <a:p>
            <a:pPr marL="0" indent="0">
              <a:buNone/>
            </a:pPr>
            <a:r>
              <a:rPr lang="en-US" dirty="0"/>
              <a:t>Considering 5 x 10</a:t>
            </a:r>
            <a:r>
              <a:rPr lang="en-US" baseline="30000" dirty="0"/>
              <a:t>10</a:t>
            </a:r>
            <a:r>
              <a:rPr lang="en-US" dirty="0"/>
              <a:t> - 10</a:t>
            </a:r>
            <a:r>
              <a:rPr lang="en-US" baseline="30000" dirty="0"/>
              <a:t>11</a:t>
            </a:r>
            <a:r>
              <a:rPr lang="en-US" dirty="0"/>
              <a:t> density and </a:t>
            </a:r>
            <a:r>
              <a:rPr lang="en-US" dirty="0" err="1"/>
              <a:t>E_max</a:t>
            </a:r>
            <a:r>
              <a:rPr lang="en-US" dirty="0"/>
              <a:t> of ~2-3 MeV with minimum </a:t>
            </a:r>
            <a:r>
              <a:rPr lang="el-GR" dirty="0"/>
              <a:t>δ</a:t>
            </a:r>
            <a:r>
              <a:rPr lang="en-US" dirty="0"/>
              <a:t> of ~7-8, </a:t>
            </a:r>
            <a:br>
              <a:rPr lang="en-US" dirty="0"/>
            </a:br>
            <a:r>
              <a:rPr lang="en-US" dirty="0" err="1"/>
              <a:t>t_E</a:t>
            </a:r>
            <a:r>
              <a:rPr lang="en-US" dirty="0"/>
              <a:t> of the average electron is &lt;1s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57CAC-E03B-BDB7-A69D-F0FD6AE7F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347" y="1051243"/>
            <a:ext cx="5411677" cy="5046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1CD7BB-061D-4168-CE99-B8F456C7F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3" y="4146012"/>
            <a:ext cx="2714225" cy="2632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5882A9-0F00-1EEE-8FFE-9A4193495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815" y="4146012"/>
            <a:ext cx="2759940" cy="263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9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374A-DA02-93B1-05C5-9D5A88EC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Conclusions/Questions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0D1E8-A4FC-9655-2969-0BE232BE9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386" y="1170039"/>
            <a:ext cx="9612653" cy="5506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About This Flare</a:t>
            </a:r>
          </a:p>
          <a:p>
            <a:r>
              <a:rPr lang="en-US" dirty="0"/>
              <a:t>The simple magnetic trap model for spiky radio flares does not appear to appear to fit the plasma parameters of this flare </a:t>
            </a:r>
          </a:p>
          <a:p>
            <a:pPr lvl="1"/>
            <a:r>
              <a:rPr lang="en-US" dirty="0"/>
              <a:t>But for a class of small flares in compact loops, 		        those parameters look rather normal</a:t>
            </a:r>
          </a:p>
          <a:p>
            <a:r>
              <a:rPr lang="en-US" dirty="0"/>
              <a:t>Is this a more complicated trapping mechanism?, </a:t>
            </a:r>
            <a:br>
              <a:rPr lang="en-US" dirty="0"/>
            </a:br>
            <a:r>
              <a:rPr lang="en-US" dirty="0"/>
              <a:t>Or is this a sort of rolling acceleration mechanism?</a:t>
            </a:r>
          </a:p>
          <a:p>
            <a:pPr marL="0" indent="0">
              <a:buNone/>
            </a:pPr>
            <a:r>
              <a:rPr lang="en-US" dirty="0"/>
              <a:t>In General</a:t>
            </a:r>
          </a:p>
          <a:p>
            <a:r>
              <a:rPr lang="en-US" dirty="0"/>
              <a:t>I have a fast and easy tool for the community to quickly compare models and get reasonable parameters for injections</a:t>
            </a:r>
          </a:p>
          <a:p>
            <a:pPr lvl="1"/>
            <a:r>
              <a:rPr lang="en-US" dirty="0"/>
              <a:t>(or any ~mathematically equivalent spectra with an exponential decay)</a:t>
            </a:r>
          </a:p>
          <a:p>
            <a:r>
              <a:rPr lang="en-US" dirty="0"/>
              <a:t>I hope people use it</a:t>
            </a:r>
          </a:p>
        </p:txBody>
      </p:sp>
    </p:spTree>
    <p:extLst>
      <p:ext uri="{BB962C8B-B14F-4D97-AF65-F5344CB8AC3E}">
        <p14:creationId xmlns:p14="http://schemas.microsoft.com/office/powerpoint/2010/main" val="3800283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98F2-5A64-ABDB-B595-79412F5A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576F8-D897-6F8A-F36D-A34B09161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42" y="1825624"/>
            <a:ext cx="7450394" cy="1325563"/>
          </a:xfrm>
        </p:spPr>
        <p:txBody>
          <a:bodyPr/>
          <a:lstStyle/>
          <a:p>
            <a:r>
              <a:rPr lang="en-US" dirty="0"/>
              <a:t>To the NSF for funding OVRO </a:t>
            </a:r>
          </a:p>
          <a:p>
            <a:r>
              <a:rPr lang="en-US" dirty="0"/>
              <a:t>To the NJIT-CSTR Team and the OVRO-LWA Team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26931-9B9E-4A35-248C-5706D48A0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5" t="2089" r="2441"/>
          <a:stretch/>
        </p:blipFill>
        <p:spPr>
          <a:xfrm>
            <a:off x="8178242" y="3320019"/>
            <a:ext cx="2829439" cy="2867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AA0B9B-E511-85BE-E8C8-E864455FDE61}"/>
              </a:ext>
            </a:extLst>
          </p:cNvPr>
          <p:cNvSpPr txBox="1"/>
          <p:nvPr/>
        </p:nvSpPr>
        <p:spPr>
          <a:xfrm>
            <a:off x="454742" y="3913290"/>
            <a:ext cx="7184923" cy="2054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Get PIP_Decomp and use it on your data!</a:t>
            </a:r>
          </a:p>
          <a:p>
            <a:r>
              <a:rPr lang="en-US" dirty="0"/>
              <a:t>Bug reports go to the me (</a:t>
            </a:r>
            <a:r>
              <a:rPr lang="en-US" dirty="0">
                <a:hlinkClick r:id="rId3"/>
              </a:rPr>
              <a:t>beo6@njit.edu</a:t>
            </a:r>
            <a:r>
              <a:rPr lang="en-US" dirty="0"/>
              <a:t>)</a:t>
            </a:r>
          </a:p>
          <a:p>
            <a:r>
              <a:rPr lang="en-US" dirty="0"/>
              <a:t>Docs to come soon</a:t>
            </a:r>
          </a:p>
        </p:txBody>
      </p:sp>
    </p:spTree>
    <p:extLst>
      <p:ext uri="{BB962C8B-B14F-4D97-AF65-F5344CB8AC3E}">
        <p14:creationId xmlns:p14="http://schemas.microsoft.com/office/powerpoint/2010/main" val="22766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F318-37D7-E253-A82A-6A8B6211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03" y="0"/>
            <a:ext cx="5955890" cy="1376516"/>
          </a:xfrm>
        </p:spPr>
        <p:txBody>
          <a:bodyPr/>
          <a:lstStyle/>
          <a:p>
            <a:r>
              <a:rPr lang="en-US" b="1" dirty="0"/>
              <a:t>Injection-Precipitation </a:t>
            </a:r>
            <a:br>
              <a:rPr lang="en-US" b="1" dirty="0"/>
            </a:br>
            <a:r>
              <a:rPr lang="en-US" b="1" dirty="0"/>
              <a:t>Model of Flare Emissions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1507C-32E6-057B-A949-7E138FF63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41" y="0"/>
            <a:ext cx="567950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A2F111-5C78-93C9-B526-C287C45BB76A}"/>
              </a:ext>
            </a:extLst>
          </p:cNvPr>
          <p:cNvSpPr txBox="1"/>
          <p:nvPr/>
        </p:nvSpPr>
        <p:spPr>
          <a:xfrm rot="5400000">
            <a:off x="5460958" y="3749649"/>
            <a:ext cx="2937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effectLst/>
              </a:rPr>
              <a:t>Youtube</a:t>
            </a:r>
            <a:r>
              <a:rPr lang="en-US" sz="1400" dirty="0">
                <a:effectLst/>
              </a:rPr>
              <a:t>: </a:t>
            </a:r>
            <a:r>
              <a:rPr lang="en-US" sz="1400" dirty="0"/>
              <a:t>@mrg3 </a:t>
            </a:r>
            <a:r>
              <a:rPr lang="en-US" sz="1400" dirty="0">
                <a:effectLst/>
              </a:rPr>
              <a:t>Animations for Physics and Astronomy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F516F8-2CB1-7B75-7A5E-390C30175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08" y="1730477"/>
            <a:ext cx="5305428" cy="42490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24660B-5770-1234-1200-796BE5CB8A0D}"/>
              </a:ext>
            </a:extLst>
          </p:cNvPr>
          <p:cNvSpPr txBox="1"/>
          <p:nvPr/>
        </p:nvSpPr>
        <p:spPr>
          <a:xfrm>
            <a:off x="1481085" y="5794883"/>
            <a:ext cx="22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Kontar</a:t>
            </a:r>
            <a:r>
              <a:rPr lang="en-US" dirty="0"/>
              <a:t> et al 2017</a:t>
            </a:r>
          </a:p>
        </p:txBody>
      </p:sp>
      <p:pic>
        <p:nvPicPr>
          <p:cNvPr id="15" name="video2534100173">
            <a:hlinkClick r:id="" action="ppaction://media"/>
            <a:extLst>
              <a:ext uri="{FF2B5EF4-FFF2-40B4-BE49-F238E27FC236}">
                <a16:creationId xmlns:a16="http://schemas.microsoft.com/office/drawing/2014/main" id="{72D7D749-7DB5-F27A-31B9-EDE1829709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91262" y="2542566"/>
            <a:ext cx="4973604" cy="3108218"/>
          </a:xfrm>
        </p:spPr>
      </p:pic>
    </p:spTree>
    <p:extLst>
      <p:ext uri="{BB962C8B-B14F-4D97-AF65-F5344CB8AC3E}">
        <p14:creationId xmlns:p14="http://schemas.microsoft.com/office/powerpoint/2010/main" val="221461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19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9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BDBA-2D8C-5C77-AD7D-6ADF1BD0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1766F-5D23-3EAF-E5DE-2E0689642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81AEC-03CC-9729-A01D-B4F56936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3"/>
            <a:ext cx="12192000" cy="6853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7E9DB-7337-497A-0255-5ED2CCDB9705}"/>
              </a:ext>
            </a:extLst>
          </p:cNvPr>
          <p:cNvSpPr txBox="1"/>
          <p:nvPr/>
        </p:nvSpPr>
        <p:spPr>
          <a:xfrm>
            <a:off x="149629" y="2138940"/>
            <a:ext cx="684968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Giving fits key parameters that can be intuitively physically interpreted, in seconds! </a:t>
            </a:r>
          </a:p>
          <a:p>
            <a:r>
              <a:rPr lang="en-US" sz="2400" dirty="0"/>
              <a:t>Treating each frequency’s light curve independently </a:t>
            </a:r>
          </a:p>
          <a:p>
            <a:r>
              <a:rPr lang="en-US" sz="2400" dirty="0"/>
              <a:t>It can fit 12 models against a sample curve then fit the whole spectra with a guessed model in 3-clicks!</a:t>
            </a:r>
          </a:p>
        </p:txBody>
      </p:sp>
    </p:spTree>
    <p:extLst>
      <p:ext uri="{BB962C8B-B14F-4D97-AF65-F5344CB8AC3E}">
        <p14:creationId xmlns:p14="http://schemas.microsoft.com/office/powerpoint/2010/main" val="2491437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1B9BACB-F63E-0EB6-9D0F-3A49DC595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17" t="8947" r="8405" b="5642"/>
          <a:stretch/>
        </p:blipFill>
        <p:spPr>
          <a:xfrm>
            <a:off x="1013881" y="668950"/>
            <a:ext cx="4730374" cy="30032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835A3B-24A0-E216-BA60-D16CD09EC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33" y="-245945"/>
            <a:ext cx="10515600" cy="1325563"/>
          </a:xfrm>
        </p:spPr>
        <p:txBody>
          <a:bodyPr/>
          <a:lstStyle/>
          <a:p>
            <a:r>
              <a:rPr lang="en-US" dirty="0"/>
              <a:t>12/27/22 ~20:36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F6983-8FE1-47CE-C53E-CCE6BF97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930" y="934886"/>
            <a:ext cx="5321531" cy="2494425"/>
          </a:xfrm>
        </p:spPr>
        <p:txBody>
          <a:bodyPr/>
          <a:lstStyle/>
          <a:p>
            <a:r>
              <a:rPr lang="it-IT" dirty="0"/>
              <a:t>C4.5 / peak radio flux 30 sfu</a:t>
            </a:r>
            <a:endParaRPr lang="en-US" dirty="0"/>
          </a:p>
          <a:p>
            <a:r>
              <a:rPr lang="en-US" dirty="0"/>
              <a:t>Fit as 2 separate pulses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19979-1711-8E91-531D-A800D0715140}"/>
              </a:ext>
            </a:extLst>
          </p:cNvPr>
          <p:cNvSpPr txBox="1"/>
          <p:nvPr/>
        </p:nvSpPr>
        <p:spPr>
          <a:xfrm>
            <a:off x="8212975" y="1935078"/>
            <a:ext cx="27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Measured Flux composite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4633A-6FB3-E316-4016-6A150EEFCE5E}"/>
              </a:ext>
            </a:extLst>
          </p:cNvPr>
          <p:cNvSpPr txBox="1"/>
          <p:nvPr/>
        </p:nvSpPr>
        <p:spPr>
          <a:xfrm>
            <a:off x="1005840" y="4947090"/>
            <a:ext cx="14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Some spectra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ABC55-EC0A-F1E6-D511-55AC39DEBE45}"/>
              </a:ext>
            </a:extLst>
          </p:cNvPr>
          <p:cNvSpPr txBox="1"/>
          <p:nvPr/>
        </p:nvSpPr>
        <p:spPr>
          <a:xfrm>
            <a:off x="3224643" y="4887884"/>
            <a:ext cx="204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Parameters appear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24567F-8C75-C357-3090-AED5412B4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2" t="9012" r="8128" b="5529"/>
          <a:stretch/>
        </p:blipFill>
        <p:spPr>
          <a:xfrm>
            <a:off x="814337" y="3732784"/>
            <a:ext cx="4455931" cy="2760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C8D88D-F551-DE04-2E95-3AA858BF3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4" t="7763" r="7936" b="5324"/>
          <a:stretch/>
        </p:blipFill>
        <p:spPr>
          <a:xfrm>
            <a:off x="6469778" y="3576610"/>
            <a:ext cx="4639514" cy="2916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DF9BA-E190-F58F-5E32-13374C1B5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69" y="3739473"/>
            <a:ext cx="5568303" cy="3118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6A6EA-8C8A-F39F-CD82-27F251E604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51" t="8333" r="7923" b="5325"/>
          <a:stretch/>
        </p:blipFill>
        <p:spPr>
          <a:xfrm>
            <a:off x="6503135" y="3261577"/>
            <a:ext cx="5600832" cy="3546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4A0163-2DCB-0023-624A-6320A009B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1168" y="90923"/>
            <a:ext cx="5424766" cy="30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8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12E7-0C2D-E000-D572-E1ACD1FE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Warning: The app will fit whatever you ask 				with whatever you ask!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7F8CF2-26C9-2CFC-320C-D05C74F26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59" t="3817" r="6994"/>
          <a:stretch/>
        </p:blipFill>
        <p:spPr>
          <a:xfrm>
            <a:off x="3399692" y="1870364"/>
            <a:ext cx="4135582" cy="324607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71A35F-E285-752F-DB24-1447C9C5A9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96"/>
          <a:stretch/>
        </p:blipFill>
        <p:spPr>
          <a:xfrm>
            <a:off x="-81396" y="2019518"/>
            <a:ext cx="3574606" cy="2818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E1CB9D-526C-B8CD-546B-E30805D24E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35"/>
          <a:stretch/>
        </p:blipFill>
        <p:spPr>
          <a:xfrm>
            <a:off x="7792479" y="2009343"/>
            <a:ext cx="4047067" cy="2709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414A6E-BB54-7FE7-CB8F-9FB7C2F93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5804" y="1778000"/>
            <a:ext cx="4896772" cy="3060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ACB203-6941-7ED6-798E-7AF754C0C0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28" t="8348" r="8310"/>
          <a:stretch/>
        </p:blipFill>
        <p:spPr>
          <a:xfrm>
            <a:off x="3493210" y="2009343"/>
            <a:ext cx="4205751" cy="28189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A7DDD4-388D-1BEF-6577-2D6E599CB730}"/>
              </a:ext>
            </a:extLst>
          </p:cNvPr>
          <p:cNvSpPr txBox="1"/>
          <p:nvPr/>
        </p:nvSpPr>
        <p:spPr>
          <a:xfrm>
            <a:off x="1270000" y="5061884"/>
            <a:ext cx="945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are the physicist; it is a least squares fitter (with 4-18 Parameters to play with).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BDAD0-3499-A632-5E95-677B2F47404F}"/>
              </a:ext>
            </a:extLst>
          </p:cNvPr>
          <p:cNvSpPr txBox="1"/>
          <p:nvPr/>
        </p:nvSpPr>
        <p:spPr>
          <a:xfrm>
            <a:off x="1270000" y="5431216"/>
            <a:ext cx="840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are much smarter than it is! And, it has loads of local minima to fall into!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17CB6-000A-A432-BC62-B36834289C7E}"/>
              </a:ext>
            </a:extLst>
          </p:cNvPr>
          <p:cNvSpPr txBox="1"/>
          <p:nvPr/>
        </p:nvSpPr>
        <p:spPr>
          <a:xfrm>
            <a:off x="1270000" y="5800548"/>
            <a:ext cx="8208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should value reported reduced </a:t>
            </a:r>
            <a:r>
              <a:rPr lang="el-GR" b="0" i="0" dirty="0">
                <a:effectLst/>
                <a:latin typeface="Roboto" panose="02000000000000000000" pitchFamily="2" charset="0"/>
              </a:rPr>
              <a:t>χ</a:t>
            </a:r>
            <a:r>
              <a:rPr lang="el-GR" b="0" i="0" baseline="30000" dirty="0">
                <a:effectLst/>
                <a:latin typeface="Roboto" panose="02000000000000000000" pitchFamily="2" charset="0"/>
              </a:rPr>
              <a:t>2</a:t>
            </a:r>
            <a:r>
              <a:rPr lang="en-US" dirty="0"/>
              <a:t>, and parameters errors, </a:t>
            </a:r>
          </a:p>
          <a:p>
            <a:r>
              <a:rPr lang="en-US" dirty="0"/>
              <a:t>      but also, continuity, stability to change in initial guess, and “reasonableness” </a:t>
            </a:r>
          </a:p>
        </p:txBody>
      </p:sp>
    </p:spTree>
    <p:extLst>
      <p:ext uri="{BB962C8B-B14F-4D97-AF65-F5344CB8AC3E}">
        <p14:creationId xmlns:p14="http://schemas.microsoft.com/office/powerpoint/2010/main" val="322230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1BD50E-DF29-BE2D-65BC-CAEBC2629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565" y="4170353"/>
            <a:ext cx="4007092" cy="25134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6A8304-22CA-5043-74D0-D6EE13BAF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295" y="740729"/>
            <a:ext cx="7817860" cy="6047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4AB1D1-DAC2-7C66-8140-99E638BC3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69" y="-137700"/>
            <a:ext cx="10515600" cy="1325563"/>
          </a:xfrm>
        </p:spPr>
        <p:txBody>
          <a:bodyPr/>
          <a:lstStyle/>
          <a:p>
            <a:r>
              <a:rPr lang="en-US" b="1" dirty="0"/>
              <a:t>3/30/22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67E91-EF6A-12B7-68FC-E4B572E0F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258" y="538446"/>
            <a:ext cx="6616309" cy="3070081"/>
          </a:xfrm>
        </p:spPr>
        <p:txBody>
          <a:bodyPr/>
          <a:lstStyle/>
          <a:p>
            <a:r>
              <a:rPr lang="en-US" dirty="0"/>
              <a:t>The oscillation make it imposable to get a close fit with only 4 impulses</a:t>
            </a:r>
          </a:p>
          <a:p>
            <a:pPr lvl="1"/>
            <a:r>
              <a:rPr lang="en-US" dirty="0"/>
              <a:t>But we can still extract meaningful info</a:t>
            </a:r>
          </a:p>
          <a:p>
            <a:r>
              <a:rPr lang="en-US" dirty="0"/>
              <a:t>Best fit with 4 pulses, 3 with mixed decays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1D659-64DC-9419-FE07-246C37D7F749}"/>
              </a:ext>
            </a:extLst>
          </p:cNvPr>
          <p:cNvSpPr txBox="1"/>
          <p:nvPr/>
        </p:nvSpPr>
        <p:spPr>
          <a:xfrm>
            <a:off x="5260258" y="2592864"/>
            <a:ext cx="6711290" cy="203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Consider the difference of data and model, </a:t>
            </a:r>
          </a:p>
          <a:p>
            <a:pPr lvl="1"/>
            <a:r>
              <a:rPr lang="en-US" dirty="0"/>
              <a:t>a physically motivated detrending </a:t>
            </a:r>
          </a:p>
          <a:p>
            <a:pPr lvl="1"/>
            <a:r>
              <a:rPr lang="en-US" dirty="0"/>
              <a:t>that isolates the QPP structure in the data </a:t>
            </a:r>
          </a:p>
          <a:p>
            <a:pPr lvl="1"/>
            <a:r>
              <a:rPr lang="en-US" dirty="0"/>
              <a:t>(with no smoothing or splines)</a:t>
            </a:r>
          </a:p>
        </p:txBody>
      </p:sp>
    </p:spTree>
    <p:extLst>
      <p:ext uri="{BB962C8B-B14F-4D97-AF65-F5344CB8AC3E}">
        <p14:creationId xmlns:p14="http://schemas.microsoft.com/office/powerpoint/2010/main" val="152982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96595F0-B282-7C2E-0658-CF1223B8A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9" t="7108" r="7789" b="2412"/>
          <a:stretch/>
        </p:blipFill>
        <p:spPr>
          <a:xfrm>
            <a:off x="3137732" y="3995040"/>
            <a:ext cx="3884986" cy="2510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062557-8818-4AD6-4526-C1F342973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9"/>
          <a:stretch/>
        </p:blipFill>
        <p:spPr>
          <a:xfrm>
            <a:off x="7139046" y="3313810"/>
            <a:ext cx="4883436" cy="3356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1E6AA8-CAE5-3368-7BC5-BCA59318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0266"/>
            <a:ext cx="5687291" cy="1325563"/>
          </a:xfrm>
        </p:spPr>
        <p:txBody>
          <a:bodyPr/>
          <a:lstStyle/>
          <a:p>
            <a:r>
              <a:rPr lang="en-US" dirty="0"/>
              <a:t>Spatial-Fitting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7EF39B-9921-C22D-E73E-5E5F60D564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02"/>
          <a:stretch/>
        </p:blipFill>
        <p:spPr>
          <a:xfrm>
            <a:off x="7204674" y="0"/>
            <a:ext cx="4817808" cy="3080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B22678-9FC3-2A75-BD7C-D72A5DC7C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17" y="3654890"/>
            <a:ext cx="2978715" cy="301581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FA0ECF-AB57-E992-F358-81BE24E0CAE3}"/>
              </a:ext>
            </a:extLst>
          </p:cNvPr>
          <p:cNvCxnSpPr>
            <a:cxnSpLocks/>
          </p:cNvCxnSpPr>
          <p:nvPr/>
        </p:nvCxnSpPr>
        <p:spPr>
          <a:xfrm>
            <a:off x="1694261" y="5546712"/>
            <a:ext cx="1697332" cy="71709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45CBC8-D782-0E12-7273-839E27C637B1}"/>
              </a:ext>
            </a:extLst>
          </p:cNvPr>
          <p:cNvCxnSpPr>
            <a:cxnSpLocks/>
          </p:cNvCxnSpPr>
          <p:nvPr/>
        </p:nvCxnSpPr>
        <p:spPr>
          <a:xfrm flipV="1">
            <a:off x="2186247" y="4157866"/>
            <a:ext cx="1205346" cy="7314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1A23B9-91A8-F48F-CB77-E5E1C0A0D040}"/>
              </a:ext>
            </a:extLst>
          </p:cNvPr>
          <p:cNvCxnSpPr>
            <a:cxnSpLocks/>
          </p:cNvCxnSpPr>
          <p:nvPr/>
        </p:nvCxnSpPr>
        <p:spPr>
          <a:xfrm flipV="1">
            <a:off x="6932815" y="3428855"/>
            <a:ext cx="430876" cy="7290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B935C0E-1FB2-43DA-3EFE-C11FB2EA5FD1}"/>
              </a:ext>
            </a:extLst>
          </p:cNvPr>
          <p:cNvCxnSpPr>
            <a:cxnSpLocks/>
          </p:cNvCxnSpPr>
          <p:nvPr/>
        </p:nvCxnSpPr>
        <p:spPr>
          <a:xfrm>
            <a:off x="6932815" y="6292008"/>
            <a:ext cx="460092" cy="15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32B73-BB0C-6E55-42CC-8E512C46C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8740"/>
            <a:ext cx="8032955" cy="29202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Spectral Imaging Capability Allows Spatial Fitting</a:t>
            </a:r>
          </a:p>
          <a:p>
            <a:r>
              <a:rPr lang="en-US" dirty="0"/>
              <a:t>Here the QPP is isolated to the D region  </a:t>
            </a:r>
          </a:p>
          <a:p>
            <a:r>
              <a:rPr lang="en-US" dirty="0"/>
              <a:t>The D region fits as 3 pulses with mixed decays,</a:t>
            </a:r>
          </a:p>
          <a:p>
            <a:pPr lvl="1"/>
            <a:r>
              <a:rPr lang="en-US" dirty="0"/>
              <a:t>Parameters close to the 3 mixed pulses in the full fit</a:t>
            </a:r>
          </a:p>
          <a:p>
            <a:pPr lvl="1"/>
            <a:r>
              <a:rPr lang="en-US" dirty="0"/>
              <a:t>Dynamic range issues push the oscillation into other boxes, but it seems to be truly localized here  </a:t>
            </a:r>
          </a:p>
          <a:p>
            <a:r>
              <a:rPr lang="en-US" dirty="0"/>
              <a:t>Much more to do (like fit isolated the QPP spikes!)</a:t>
            </a:r>
          </a:p>
        </p:txBody>
      </p:sp>
    </p:spTree>
    <p:extLst>
      <p:ext uri="{BB962C8B-B14F-4D97-AF65-F5344CB8AC3E}">
        <p14:creationId xmlns:p14="http://schemas.microsoft.com/office/powerpoint/2010/main" val="2793480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FA9E9FE-793C-8EC5-B5F2-309EB65C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009"/>
            <a:ext cx="12192000" cy="4117101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F1415C23-BCBF-6F72-29CD-F74122CA0063}"/>
              </a:ext>
            </a:extLst>
          </p:cNvPr>
          <p:cNvSpPr txBox="1">
            <a:spLocks/>
          </p:cNvSpPr>
          <p:nvPr/>
        </p:nvSpPr>
        <p:spPr>
          <a:xfrm>
            <a:off x="838200" y="1464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Transport and Trapping (?) </a:t>
            </a:r>
            <a:br>
              <a:rPr lang="en-US" dirty="0"/>
            </a:br>
            <a:r>
              <a:rPr lang="en-US" dirty="0"/>
              <a:t>in Spiky B-Class Flare on Sept 20, 2021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AD123BE-9781-EC0B-B99F-DEC3253D1F33}"/>
              </a:ext>
            </a:extLst>
          </p:cNvPr>
          <p:cNvCxnSpPr/>
          <p:nvPr/>
        </p:nvCxnSpPr>
        <p:spPr>
          <a:xfrm>
            <a:off x="3746805" y="1767750"/>
            <a:ext cx="0" cy="25603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51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9626E7-7134-7EF0-A83A-6B2F71F25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1"/>
          <a:stretch/>
        </p:blipFill>
        <p:spPr>
          <a:xfrm>
            <a:off x="6174889" y="1164898"/>
            <a:ext cx="6017112" cy="3171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603416-73F6-C96E-25B8-5843331E3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645" y="3867613"/>
            <a:ext cx="3367827" cy="2829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59FF7-1EEA-4D1D-50F6-E5A0D7424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606"/>
            <a:ext cx="10515600" cy="1325563"/>
          </a:xfrm>
        </p:spPr>
        <p:txBody>
          <a:bodyPr/>
          <a:lstStyle/>
          <a:p>
            <a:r>
              <a:rPr lang="en-US" dirty="0"/>
              <a:t>Previous Treatment of Similar Flares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D8995-63A6-7383-4BE4-137E0CE0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55" y="1825625"/>
            <a:ext cx="60848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These fast-starting broad frequency spikes modeled by Kundu et al and Bastion et al as an injection and trapping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Fast Rise/Exponential decay</a:t>
            </a:r>
          </a:p>
          <a:p>
            <a:r>
              <a:rPr lang="en-US" dirty="0"/>
              <a:t>In a compact loop over a neutral line</a:t>
            </a:r>
          </a:p>
          <a:p>
            <a:r>
              <a:rPr lang="en-US" dirty="0"/>
              <a:t>c) noted as especially x-ray poor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17059-8B4C-F94E-AF09-BD568AC66BAB}"/>
              </a:ext>
            </a:extLst>
          </p:cNvPr>
          <p:cNvSpPr txBox="1"/>
          <p:nvPr/>
        </p:nvSpPr>
        <p:spPr>
          <a:xfrm>
            <a:off x="6555553" y="4105324"/>
            <a:ext cx="43136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0B0EF7-62D1-218C-F725-93F878A814CF}"/>
              </a:ext>
            </a:extLst>
          </p:cNvPr>
          <p:cNvSpPr txBox="1"/>
          <p:nvPr/>
        </p:nvSpPr>
        <p:spPr>
          <a:xfrm>
            <a:off x="9677463" y="5092937"/>
            <a:ext cx="2358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White et al 1992</a:t>
            </a:r>
          </a:p>
          <a:p>
            <a:pPr marL="342900" indent="-342900">
              <a:buAutoNum type="alphaLcParenR"/>
            </a:pPr>
            <a:r>
              <a:rPr lang="en-US" dirty="0"/>
              <a:t>Kundu et al 2001</a:t>
            </a:r>
          </a:p>
          <a:p>
            <a:pPr marL="342900" indent="-342900">
              <a:buAutoNum type="alphaLcParenR"/>
            </a:pPr>
            <a:r>
              <a:rPr lang="en-US" dirty="0"/>
              <a:t>Bastion, Fleishman, and Gary 2007</a:t>
            </a:r>
          </a:p>
        </p:txBody>
      </p:sp>
    </p:spTree>
    <p:extLst>
      <p:ext uri="{BB962C8B-B14F-4D97-AF65-F5344CB8AC3E}">
        <p14:creationId xmlns:p14="http://schemas.microsoft.com/office/powerpoint/2010/main" val="3885254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7875</TotalTime>
  <Words>704</Words>
  <Application>Microsoft Office PowerPoint</Application>
  <PresentationFormat>Widescreen</PresentationFormat>
  <Paragraphs>82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Roboto</vt:lpstr>
      <vt:lpstr>Office Theme</vt:lpstr>
      <vt:lpstr>Spatially-Resolved Transport Parameters in Solar Flares</vt:lpstr>
      <vt:lpstr>Injection-Precipitation  Model of Flare Emissions</vt:lpstr>
      <vt:lpstr>PowerPoint Presentation</vt:lpstr>
      <vt:lpstr>12/27/22 ~20:36</vt:lpstr>
      <vt:lpstr>Warning: The app will fit whatever you ask     with whatever you ask! </vt:lpstr>
      <vt:lpstr>3/30/22</vt:lpstr>
      <vt:lpstr>Spatial-Fitting </vt:lpstr>
      <vt:lpstr>PowerPoint Presentation</vt:lpstr>
      <vt:lpstr>Previous Treatment of Similar Flares  </vt:lpstr>
      <vt:lpstr>Quick STIX Comparison</vt:lpstr>
      <vt:lpstr>PowerPoint Presentation</vt:lpstr>
      <vt:lpstr> PIP_Decomp Fits</vt:lpstr>
      <vt:lpstr>Except </vt:lpstr>
      <vt:lpstr>Conclusions/Questions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Spatially-Resolved Transport Parameters in Solar Flares</dc:title>
  <dc:creator>O'Donnell, Brian E</dc:creator>
  <cp:lastModifiedBy>O'Donnell, Brian E</cp:lastModifiedBy>
  <cp:revision>4</cp:revision>
  <dcterms:created xsi:type="dcterms:W3CDTF">2023-08-08T12:11:50Z</dcterms:created>
  <dcterms:modified xsi:type="dcterms:W3CDTF">2023-08-14T21:06:01Z</dcterms:modified>
</cp:coreProperties>
</file>